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68" r:id="rId6"/>
    <p:sldId id="262" r:id="rId7"/>
    <p:sldId id="269" r:id="rId8"/>
    <p:sldId id="270" r:id="rId9"/>
    <p:sldId id="271" r:id="rId10"/>
    <p:sldId id="259" r:id="rId11"/>
    <p:sldId id="260" r:id="rId12"/>
    <p:sldId id="273" r:id="rId13"/>
    <p:sldId id="261" r:id="rId14"/>
    <p:sldId id="266" r:id="rId15"/>
    <p:sldId id="272" r:id="rId16"/>
    <p:sldId id="265" r:id="rId17"/>
    <p:sldId id="264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CDAA"/>
    <a:srgbClr val="068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66" d="100"/>
          <a:sy n="66" d="100"/>
        </p:scale>
        <p:origin x="68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4B8EFD-E11D-4CE4-97D1-E47D79CBFD9F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4B701426-FDCB-4195-9B4D-A79F390AC3A8}">
      <dgm:prSet phldrT="[Text]"/>
      <dgm:spPr/>
      <dgm:t>
        <a:bodyPr/>
        <a:lstStyle/>
        <a:p>
          <a:r>
            <a:rPr lang="en-US" dirty="0"/>
            <a:t>Find papers or sources relevant to your topic</a:t>
          </a:r>
        </a:p>
      </dgm:t>
    </dgm:pt>
    <dgm:pt modelId="{0A9E95DF-1B5A-48E9-82A5-B8024D879F2A}" type="parTrans" cxnId="{2DBDCB7B-8090-4046-AB13-6F813BC720D2}">
      <dgm:prSet/>
      <dgm:spPr/>
      <dgm:t>
        <a:bodyPr/>
        <a:lstStyle/>
        <a:p>
          <a:endParaRPr lang="en-US"/>
        </a:p>
      </dgm:t>
    </dgm:pt>
    <dgm:pt modelId="{4A6B23CF-5FD1-45E8-8F32-BF54CEF3ABDE}" type="sibTrans" cxnId="{2DBDCB7B-8090-4046-AB13-6F813BC720D2}">
      <dgm:prSet/>
      <dgm:spPr/>
      <dgm:t>
        <a:bodyPr/>
        <a:lstStyle/>
        <a:p>
          <a:endParaRPr lang="en-US"/>
        </a:p>
      </dgm:t>
    </dgm:pt>
    <dgm:pt modelId="{B9C30A82-BF16-4B89-BF56-71BDE4A25A01}">
      <dgm:prSet phldrT="[Text]"/>
      <dgm:spPr/>
      <dgm:t>
        <a:bodyPr/>
        <a:lstStyle/>
        <a:p>
          <a:r>
            <a:rPr lang="en-US" dirty="0"/>
            <a:t>Organize and manage sources and citations</a:t>
          </a:r>
        </a:p>
      </dgm:t>
    </dgm:pt>
    <dgm:pt modelId="{35DE5CEB-17F2-4B77-AA35-FBF4639D7B17}" type="parTrans" cxnId="{4C6FE985-4577-47F2-A99C-1E49103541BB}">
      <dgm:prSet/>
      <dgm:spPr/>
      <dgm:t>
        <a:bodyPr/>
        <a:lstStyle/>
        <a:p>
          <a:endParaRPr lang="en-US"/>
        </a:p>
      </dgm:t>
    </dgm:pt>
    <dgm:pt modelId="{9D82BC3B-F6F1-4C59-BDC5-E69948B874F7}" type="sibTrans" cxnId="{4C6FE985-4577-47F2-A99C-1E49103541BB}">
      <dgm:prSet/>
      <dgm:spPr/>
      <dgm:t>
        <a:bodyPr/>
        <a:lstStyle/>
        <a:p>
          <a:endParaRPr lang="en-US"/>
        </a:p>
      </dgm:t>
    </dgm:pt>
    <dgm:pt modelId="{F9F2A058-1199-4213-BCB3-C9B06FB18239}">
      <dgm:prSet phldrT="[Text]"/>
      <dgm:spPr/>
      <dgm:t>
        <a:bodyPr/>
        <a:lstStyle/>
        <a:p>
          <a:r>
            <a:rPr lang="en-US" dirty="0"/>
            <a:t>Extract insights from multiple sources</a:t>
          </a:r>
        </a:p>
      </dgm:t>
    </dgm:pt>
    <dgm:pt modelId="{1F10233D-8FBD-4A30-8D05-B3B76876B63B}" type="parTrans" cxnId="{D62E4517-6843-4E15-8670-35621B7B687C}">
      <dgm:prSet/>
      <dgm:spPr/>
      <dgm:t>
        <a:bodyPr/>
        <a:lstStyle/>
        <a:p>
          <a:endParaRPr lang="en-US"/>
        </a:p>
      </dgm:t>
    </dgm:pt>
    <dgm:pt modelId="{DAEE8AF1-FEBD-4C44-AF5F-0404DFA21867}" type="sibTrans" cxnId="{D62E4517-6843-4E15-8670-35621B7B687C}">
      <dgm:prSet/>
      <dgm:spPr/>
      <dgm:t>
        <a:bodyPr/>
        <a:lstStyle/>
        <a:p>
          <a:endParaRPr lang="en-US"/>
        </a:p>
      </dgm:t>
    </dgm:pt>
    <dgm:pt modelId="{ED848CEF-48F9-442E-A84B-ADFED1C4D6C4}">
      <dgm:prSet/>
      <dgm:spPr/>
      <dgm:t>
        <a:bodyPr/>
        <a:lstStyle/>
        <a:p>
          <a:r>
            <a:rPr lang="en-US" dirty="0"/>
            <a:t>Store, organize, and synthesize these insights</a:t>
          </a:r>
        </a:p>
      </dgm:t>
    </dgm:pt>
    <dgm:pt modelId="{1D109764-8650-4CEC-829A-36510A3B4070}" type="parTrans" cxnId="{C73B6705-1F47-43CD-931F-CD60A6FB9667}">
      <dgm:prSet/>
      <dgm:spPr/>
      <dgm:t>
        <a:bodyPr/>
        <a:lstStyle/>
        <a:p>
          <a:endParaRPr lang="en-US"/>
        </a:p>
      </dgm:t>
    </dgm:pt>
    <dgm:pt modelId="{1AA5ABD0-70BC-4DFD-AC77-A9CAD55EE1A7}" type="sibTrans" cxnId="{C73B6705-1F47-43CD-931F-CD60A6FB9667}">
      <dgm:prSet/>
      <dgm:spPr/>
      <dgm:t>
        <a:bodyPr/>
        <a:lstStyle/>
        <a:p>
          <a:endParaRPr lang="en-US"/>
        </a:p>
      </dgm:t>
    </dgm:pt>
    <dgm:pt modelId="{D248F81A-0E0A-4F82-830A-B6745A25ED18}" type="pres">
      <dgm:prSet presAssocID="{E84B8EFD-E11D-4CE4-97D1-E47D79CBFD9F}" presName="Name0" presStyleCnt="0">
        <dgm:presLayoutVars>
          <dgm:dir/>
          <dgm:resizeHandles val="exact"/>
        </dgm:presLayoutVars>
      </dgm:prSet>
      <dgm:spPr/>
    </dgm:pt>
    <dgm:pt modelId="{516CD91C-19C7-4F60-BE29-6AA19D8285B4}" type="pres">
      <dgm:prSet presAssocID="{4B701426-FDCB-4195-9B4D-A79F390AC3A8}" presName="node" presStyleLbl="node1" presStyleIdx="0" presStyleCnt="4">
        <dgm:presLayoutVars>
          <dgm:bulletEnabled val="1"/>
        </dgm:presLayoutVars>
      </dgm:prSet>
      <dgm:spPr/>
    </dgm:pt>
    <dgm:pt modelId="{36CAD722-719F-4820-8C9B-0CB98AA0AC3A}" type="pres">
      <dgm:prSet presAssocID="{4A6B23CF-5FD1-45E8-8F32-BF54CEF3ABDE}" presName="sibTrans" presStyleLbl="sibTrans2D1" presStyleIdx="0" presStyleCnt="3"/>
      <dgm:spPr/>
    </dgm:pt>
    <dgm:pt modelId="{D53894DA-31D8-4D69-A8F3-4CE6F3E84C6F}" type="pres">
      <dgm:prSet presAssocID="{4A6B23CF-5FD1-45E8-8F32-BF54CEF3ABDE}" presName="connectorText" presStyleLbl="sibTrans2D1" presStyleIdx="0" presStyleCnt="3"/>
      <dgm:spPr/>
    </dgm:pt>
    <dgm:pt modelId="{004FF001-80F4-4E6D-AD34-29A7EC0A43D2}" type="pres">
      <dgm:prSet presAssocID="{B9C30A82-BF16-4B89-BF56-71BDE4A25A01}" presName="node" presStyleLbl="node1" presStyleIdx="1" presStyleCnt="4">
        <dgm:presLayoutVars>
          <dgm:bulletEnabled val="1"/>
        </dgm:presLayoutVars>
      </dgm:prSet>
      <dgm:spPr/>
    </dgm:pt>
    <dgm:pt modelId="{F995942F-15D4-4CF8-ADD0-F2F3BD65DDFE}" type="pres">
      <dgm:prSet presAssocID="{9D82BC3B-F6F1-4C59-BDC5-E69948B874F7}" presName="sibTrans" presStyleLbl="sibTrans2D1" presStyleIdx="1" presStyleCnt="3"/>
      <dgm:spPr/>
    </dgm:pt>
    <dgm:pt modelId="{C9EC43BF-4404-4472-B95A-1B3AB35C4898}" type="pres">
      <dgm:prSet presAssocID="{9D82BC3B-F6F1-4C59-BDC5-E69948B874F7}" presName="connectorText" presStyleLbl="sibTrans2D1" presStyleIdx="1" presStyleCnt="3"/>
      <dgm:spPr/>
    </dgm:pt>
    <dgm:pt modelId="{5595DFA1-8C1D-4ABF-B6A7-C36B861C7A11}" type="pres">
      <dgm:prSet presAssocID="{F9F2A058-1199-4213-BCB3-C9B06FB18239}" presName="node" presStyleLbl="node1" presStyleIdx="2" presStyleCnt="4">
        <dgm:presLayoutVars>
          <dgm:bulletEnabled val="1"/>
        </dgm:presLayoutVars>
      </dgm:prSet>
      <dgm:spPr/>
    </dgm:pt>
    <dgm:pt modelId="{D0B20FA9-7C6A-45E4-B48C-2D8A25CFA958}" type="pres">
      <dgm:prSet presAssocID="{DAEE8AF1-FEBD-4C44-AF5F-0404DFA21867}" presName="sibTrans" presStyleLbl="sibTrans2D1" presStyleIdx="2" presStyleCnt="3"/>
      <dgm:spPr/>
    </dgm:pt>
    <dgm:pt modelId="{B347190C-7EF3-4F0C-895E-735709DDD197}" type="pres">
      <dgm:prSet presAssocID="{DAEE8AF1-FEBD-4C44-AF5F-0404DFA21867}" presName="connectorText" presStyleLbl="sibTrans2D1" presStyleIdx="2" presStyleCnt="3"/>
      <dgm:spPr/>
    </dgm:pt>
    <dgm:pt modelId="{2786A150-9AC2-4C74-88B9-F96BEF84FDB2}" type="pres">
      <dgm:prSet presAssocID="{ED848CEF-48F9-442E-A84B-ADFED1C4D6C4}" presName="node" presStyleLbl="node1" presStyleIdx="3" presStyleCnt="4">
        <dgm:presLayoutVars>
          <dgm:bulletEnabled val="1"/>
        </dgm:presLayoutVars>
      </dgm:prSet>
      <dgm:spPr/>
    </dgm:pt>
  </dgm:ptLst>
  <dgm:cxnLst>
    <dgm:cxn modelId="{C73B6705-1F47-43CD-931F-CD60A6FB9667}" srcId="{E84B8EFD-E11D-4CE4-97D1-E47D79CBFD9F}" destId="{ED848CEF-48F9-442E-A84B-ADFED1C4D6C4}" srcOrd="3" destOrd="0" parTransId="{1D109764-8650-4CEC-829A-36510A3B4070}" sibTransId="{1AA5ABD0-70BC-4DFD-AC77-A9CAD55EE1A7}"/>
    <dgm:cxn modelId="{BCECD309-BD02-48C2-99D3-0EC6A53843DD}" type="presOf" srcId="{DAEE8AF1-FEBD-4C44-AF5F-0404DFA21867}" destId="{D0B20FA9-7C6A-45E4-B48C-2D8A25CFA958}" srcOrd="0" destOrd="0" presId="urn:microsoft.com/office/officeart/2005/8/layout/process1"/>
    <dgm:cxn modelId="{BECFB90C-65DF-410E-99B3-B5E1F9209056}" type="presOf" srcId="{DAEE8AF1-FEBD-4C44-AF5F-0404DFA21867}" destId="{B347190C-7EF3-4F0C-895E-735709DDD197}" srcOrd="1" destOrd="0" presId="urn:microsoft.com/office/officeart/2005/8/layout/process1"/>
    <dgm:cxn modelId="{D62E4517-6843-4E15-8670-35621B7B687C}" srcId="{E84B8EFD-E11D-4CE4-97D1-E47D79CBFD9F}" destId="{F9F2A058-1199-4213-BCB3-C9B06FB18239}" srcOrd="2" destOrd="0" parTransId="{1F10233D-8FBD-4A30-8D05-B3B76876B63B}" sibTransId="{DAEE8AF1-FEBD-4C44-AF5F-0404DFA21867}"/>
    <dgm:cxn modelId="{FA785D2D-1A09-4822-BEDD-E0968FCC360C}" type="presOf" srcId="{9D82BC3B-F6F1-4C59-BDC5-E69948B874F7}" destId="{C9EC43BF-4404-4472-B95A-1B3AB35C4898}" srcOrd="1" destOrd="0" presId="urn:microsoft.com/office/officeart/2005/8/layout/process1"/>
    <dgm:cxn modelId="{DCBD8E31-4DDF-45DF-978C-084F74B60F03}" type="presOf" srcId="{4B701426-FDCB-4195-9B4D-A79F390AC3A8}" destId="{516CD91C-19C7-4F60-BE29-6AA19D8285B4}" srcOrd="0" destOrd="0" presId="urn:microsoft.com/office/officeart/2005/8/layout/process1"/>
    <dgm:cxn modelId="{921D7E3D-DC94-4BD6-A928-099FBF5625A8}" type="presOf" srcId="{9D82BC3B-F6F1-4C59-BDC5-E69948B874F7}" destId="{F995942F-15D4-4CF8-ADD0-F2F3BD65DDFE}" srcOrd="0" destOrd="0" presId="urn:microsoft.com/office/officeart/2005/8/layout/process1"/>
    <dgm:cxn modelId="{CCDED76A-01B3-47EF-AF23-1AAD159883B3}" type="presOf" srcId="{4A6B23CF-5FD1-45E8-8F32-BF54CEF3ABDE}" destId="{36CAD722-719F-4820-8C9B-0CB98AA0AC3A}" srcOrd="0" destOrd="0" presId="urn:microsoft.com/office/officeart/2005/8/layout/process1"/>
    <dgm:cxn modelId="{889C9653-73DC-4844-B299-CF58DE371C1C}" type="presOf" srcId="{F9F2A058-1199-4213-BCB3-C9B06FB18239}" destId="{5595DFA1-8C1D-4ABF-B6A7-C36B861C7A11}" srcOrd="0" destOrd="0" presId="urn:microsoft.com/office/officeart/2005/8/layout/process1"/>
    <dgm:cxn modelId="{EB070F56-586B-42E2-98AE-1DB14600A1CF}" type="presOf" srcId="{4A6B23CF-5FD1-45E8-8F32-BF54CEF3ABDE}" destId="{D53894DA-31D8-4D69-A8F3-4CE6F3E84C6F}" srcOrd="1" destOrd="0" presId="urn:microsoft.com/office/officeart/2005/8/layout/process1"/>
    <dgm:cxn modelId="{2DBDCB7B-8090-4046-AB13-6F813BC720D2}" srcId="{E84B8EFD-E11D-4CE4-97D1-E47D79CBFD9F}" destId="{4B701426-FDCB-4195-9B4D-A79F390AC3A8}" srcOrd="0" destOrd="0" parTransId="{0A9E95DF-1B5A-48E9-82A5-B8024D879F2A}" sibTransId="{4A6B23CF-5FD1-45E8-8F32-BF54CEF3ABDE}"/>
    <dgm:cxn modelId="{4C6FE985-4577-47F2-A99C-1E49103541BB}" srcId="{E84B8EFD-E11D-4CE4-97D1-E47D79CBFD9F}" destId="{B9C30A82-BF16-4B89-BF56-71BDE4A25A01}" srcOrd="1" destOrd="0" parTransId="{35DE5CEB-17F2-4B77-AA35-FBF4639D7B17}" sibTransId="{9D82BC3B-F6F1-4C59-BDC5-E69948B874F7}"/>
    <dgm:cxn modelId="{2CAE1C9C-FCF5-43AD-81AA-F6BD8EA63BC4}" type="presOf" srcId="{ED848CEF-48F9-442E-A84B-ADFED1C4D6C4}" destId="{2786A150-9AC2-4C74-88B9-F96BEF84FDB2}" srcOrd="0" destOrd="0" presId="urn:microsoft.com/office/officeart/2005/8/layout/process1"/>
    <dgm:cxn modelId="{E1FDFEB8-B70C-4656-A9B0-A3762F07987F}" type="presOf" srcId="{E84B8EFD-E11D-4CE4-97D1-E47D79CBFD9F}" destId="{D248F81A-0E0A-4F82-830A-B6745A25ED18}" srcOrd="0" destOrd="0" presId="urn:microsoft.com/office/officeart/2005/8/layout/process1"/>
    <dgm:cxn modelId="{62256DD8-8B52-427B-BAD6-1C203959AD6E}" type="presOf" srcId="{B9C30A82-BF16-4B89-BF56-71BDE4A25A01}" destId="{004FF001-80F4-4E6D-AD34-29A7EC0A43D2}" srcOrd="0" destOrd="0" presId="urn:microsoft.com/office/officeart/2005/8/layout/process1"/>
    <dgm:cxn modelId="{F23833DD-51E6-46F2-B4D0-8762DE8F2B8B}" type="presParOf" srcId="{D248F81A-0E0A-4F82-830A-B6745A25ED18}" destId="{516CD91C-19C7-4F60-BE29-6AA19D8285B4}" srcOrd="0" destOrd="0" presId="urn:microsoft.com/office/officeart/2005/8/layout/process1"/>
    <dgm:cxn modelId="{F098AD21-F9C9-4D7D-B7CB-43EE83C1BDA7}" type="presParOf" srcId="{D248F81A-0E0A-4F82-830A-B6745A25ED18}" destId="{36CAD722-719F-4820-8C9B-0CB98AA0AC3A}" srcOrd="1" destOrd="0" presId="urn:microsoft.com/office/officeart/2005/8/layout/process1"/>
    <dgm:cxn modelId="{757C5525-5A8A-4658-8F59-EF22899FDA77}" type="presParOf" srcId="{36CAD722-719F-4820-8C9B-0CB98AA0AC3A}" destId="{D53894DA-31D8-4D69-A8F3-4CE6F3E84C6F}" srcOrd="0" destOrd="0" presId="urn:microsoft.com/office/officeart/2005/8/layout/process1"/>
    <dgm:cxn modelId="{F4C4140B-D1DC-4577-9573-CF82ADE0039E}" type="presParOf" srcId="{D248F81A-0E0A-4F82-830A-B6745A25ED18}" destId="{004FF001-80F4-4E6D-AD34-29A7EC0A43D2}" srcOrd="2" destOrd="0" presId="urn:microsoft.com/office/officeart/2005/8/layout/process1"/>
    <dgm:cxn modelId="{326D3679-EA30-4198-B0B7-049568DA79E1}" type="presParOf" srcId="{D248F81A-0E0A-4F82-830A-B6745A25ED18}" destId="{F995942F-15D4-4CF8-ADD0-F2F3BD65DDFE}" srcOrd="3" destOrd="0" presId="urn:microsoft.com/office/officeart/2005/8/layout/process1"/>
    <dgm:cxn modelId="{E4122E8D-8EB0-4F0D-B424-92F83DE84CE2}" type="presParOf" srcId="{F995942F-15D4-4CF8-ADD0-F2F3BD65DDFE}" destId="{C9EC43BF-4404-4472-B95A-1B3AB35C4898}" srcOrd="0" destOrd="0" presId="urn:microsoft.com/office/officeart/2005/8/layout/process1"/>
    <dgm:cxn modelId="{E4904047-4B36-4EEB-BC7A-8287BF13159B}" type="presParOf" srcId="{D248F81A-0E0A-4F82-830A-B6745A25ED18}" destId="{5595DFA1-8C1D-4ABF-B6A7-C36B861C7A11}" srcOrd="4" destOrd="0" presId="urn:microsoft.com/office/officeart/2005/8/layout/process1"/>
    <dgm:cxn modelId="{362545D0-EB0C-49D5-AB2A-1404B23377CB}" type="presParOf" srcId="{D248F81A-0E0A-4F82-830A-B6745A25ED18}" destId="{D0B20FA9-7C6A-45E4-B48C-2D8A25CFA958}" srcOrd="5" destOrd="0" presId="urn:microsoft.com/office/officeart/2005/8/layout/process1"/>
    <dgm:cxn modelId="{E55CF3A6-D37D-4134-8E9A-C05DD58DF47F}" type="presParOf" srcId="{D0B20FA9-7C6A-45E4-B48C-2D8A25CFA958}" destId="{B347190C-7EF3-4F0C-895E-735709DDD197}" srcOrd="0" destOrd="0" presId="urn:microsoft.com/office/officeart/2005/8/layout/process1"/>
    <dgm:cxn modelId="{D53B3DA3-C82A-48A2-9B75-8B455C78377D}" type="presParOf" srcId="{D248F81A-0E0A-4F82-830A-B6745A25ED18}" destId="{2786A150-9AC2-4C74-88B9-F96BEF84FDB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CD91C-19C7-4F60-BE29-6AA19D8285B4}">
      <dsp:nvSpPr>
        <dsp:cNvPr id="0" name=""/>
        <dsp:cNvSpPr/>
      </dsp:nvSpPr>
      <dsp:spPr>
        <a:xfrm>
          <a:off x="4248" y="753290"/>
          <a:ext cx="1857579" cy="11145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 papers or sources relevant to your topic</a:t>
          </a:r>
        </a:p>
      </dsp:txBody>
      <dsp:txXfrm>
        <a:off x="36892" y="785934"/>
        <a:ext cx="1792291" cy="1049259"/>
      </dsp:txXfrm>
    </dsp:sp>
    <dsp:sp modelId="{36CAD722-719F-4820-8C9B-0CB98AA0AC3A}">
      <dsp:nvSpPr>
        <dsp:cNvPr id="0" name=""/>
        <dsp:cNvSpPr/>
      </dsp:nvSpPr>
      <dsp:spPr>
        <a:xfrm>
          <a:off x="2047586" y="1080224"/>
          <a:ext cx="393806" cy="460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047586" y="1172360"/>
        <a:ext cx="275664" cy="276407"/>
      </dsp:txXfrm>
    </dsp:sp>
    <dsp:sp modelId="{004FF001-80F4-4E6D-AD34-29A7EC0A43D2}">
      <dsp:nvSpPr>
        <dsp:cNvPr id="0" name=""/>
        <dsp:cNvSpPr/>
      </dsp:nvSpPr>
      <dsp:spPr>
        <a:xfrm>
          <a:off x="2604860" y="753290"/>
          <a:ext cx="1857579" cy="1114547"/>
        </a:xfrm>
        <a:prstGeom prst="roundRect">
          <a:avLst>
            <a:gd name="adj" fmla="val 10000"/>
          </a:avLst>
        </a:prstGeom>
        <a:solidFill>
          <a:schemeClr val="accent3">
            <a:hueOff val="1372388"/>
            <a:satOff val="8237"/>
            <a:lumOff val="62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Organize and manage sources and citations</a:t>
          </a:r>
        </a:p>
      </dsp:txBody>
      <dsp:txXfrm>
        <a:off x="2637504" y="785934"/>
        <a:ext cx="1792291" cy="1049259"/>
      </dsp:txXfrm>
    </dsp:sp>
    <dsp:sp modelId="{F995942F-15D4-4CF8-ADD0-F2F3BD65DDFE}">
      <dsp:nvSpPr>
        <dsp:cNvPr id="0" name=""/>
        <dsp:cNvSpPr/>
      </dsp:nvSpPr>
      <dsp:spPr>
        <a:xfrm>
          <a:off x="4648198" y="1080224"/>
          <a:ext cx="393806" cy="460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648198" y="1172360"/>
        <a:ext cx="275664" cy="276407"/>
      </dsp:txXfrm>
    </dsp:sp>
    <dsp:sp modelId="{5595DFA1-8C1D-4ABF-B6A7-C36B861C7A11}">
      <dsp:nvSpPr>
        <dsp:cNvPr id="0" name=""/>
        <dsp:cNvSpPr/>
      </dsp:nvSpPr>
      <dsp:spPr>
        <a:xfrm>
          <a:off x="5205472" y="753290"/>
          <a:ext cx="1857579" cy="1114547"/>
        </a:xfrm>
        <a:prstGeom prst="roundRect">
          <a:avLst>
            <a:gd name="adj" fmla="val 10000"/>
          </a:avLst>
        </a:prstGeom>
        <a:solidFill>
          <a:schemeClr val="accent3">
            <a:hueOff val="2744775"/>
            <a:satOff val="16475"/>
            <a:lumOff val="125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 insights from multiple sources</a:t>
          </a:r>
        </a:p>
      </dsp:txBody>
      <dsp:txXfrm>
        <a:off x="5238116" y="785934"/>
        <a:ext cx="1792291" cy="1049259"/>
      </dsp:txXfrm>
    </dsp:sp>
    <dsp:sp modelId="{D0B20FA9-7C6A-45E4-B48C-2D8A25CFA958}">
      <dsp:nvSpPr>
        <dsp:cNvPr id="0" name=""/>
        <dsp:cNvSpPr/>
      </dsp:nvSpPr>
      <dsp:spPr>
        <a:xfrm>
          <a:off x="7248810" y="1080224"/>
          <a:ext cx="393806" cy="460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248810" y="1172360"/>
        <a:ext cx="275664" cy="276407"/>
      </dsp:txXfrm>
    </dsp:sp>
    <dsp:sp modelId="{2786A150-9AC2-4C74-88B9-F96BEF84FDB2}">
      <dsp:nvSpPr>
        <dsp:cNvPr id="0" name=""/>
        <dsp:cNvSpPr/>
      </dsp:nvSpPr>
      <dsp:spPr>
        <a:xfrm>
          <a:off x="7806084" y="753290"/>
          <a:ext cx="1857579" cy="1114547"/>
        </a:xfrm>
        <a:prstGeom prst="roundRect">
          <a:avLst>
            <a:gd name="adj" fmla="val 1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Store, organize, and synthesize these insights</a:t>
          </a:r>
        </a:p>
      </dsp:txBody>
      <dsp:txXfrm>
        <a:off x="7838728" y="785934"/>
        <a:ext cx="1792291" cy="1049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88DE-AB5D-5F12-F5CC-44B0DAF7E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A13A-6A07-E975-BE66-05A241329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860E0-AF3B-9334-FB92-B73AAA73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6B076-206B-4074-6335-9317FA5D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A2EA-307F-E8C9-EA69-75CFDD43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5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78CE-8374-DD1F-2642-6A3847FE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ABC6D-D91C-FDF1-A248-A6CDD1421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72265-D989-2C54-A182-4EEF3705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1C263-CB0E-D5A8-D05E-84030723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B5915-F739-5378-952D-DE5BD5D3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2B8FF-CA80-AE18-A471-676D3A4F5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B6472-B2B2-B232-0E09-FE53BEB21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DE5A6-54AF-6861-FBE8-6385F6EE2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BAC9C-015B-30D7-8B87-1672A381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945B0-88F8-A87E-C065-D09ED22E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75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F441-8D07-0F62-BC14-C9CEFBF9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AD695-BB61-CE77-0B0A-60213BCDA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563AB-50D2-12C5-F179-B02E1713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6308B-F1CB-DB38-9A3C-B27BB441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DD19F-722D-9EC8-74EB-BB5AA96F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3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F590-76CE-1EA2-2198-43769116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E5B04-3032-D6C1-3338-6750B6383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C7998-7533-3125-541F-E425EC1B4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1E9B7-9157-3095-B40D-57386EE1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FC7F7-BFF1-989E-E3B4-00772D9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40C0-2658-5766-5C15-FAD2AF91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A8183-39E4-A794-849D-646E41622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10C7E-A556-490C-7943-94A2A503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A905E-293A-F396-5C60-EB8A40DB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9A4E5-152A-03CF-B4AE-FAE341D0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B3F82-E6EE-3299-488C-AB4C95C8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0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4840E-F1BC-FE89-D534-1A6A28607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36CAE-92AD-EABB-02A4-CE7FC8A68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51CBF-8062-C59E-7CB9-92037481D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42A70-AAEB-19F6-B454-3EF7289D8F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544A6D-0DB9-ED5A-7825-FA7904FF0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36048-2CB4-9BD4-E5F3-554AEFAA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58E21A-A874-F746-C671-0D2405B5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A5A27-9D9F-0A1D-BB11-44447B02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FB87-CC7D-46AA-8546-CCA4B457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80758-7249-A0DA-402F-4B8FABF3C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4630-A7C9-821F-E089-36E88B2E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B68E7-AEFE-30D6-9D2C-78B64413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B62AA-6A4D-8956-1C1C-E58429B5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58F68-3998-3A7F-9879-BBC7FD09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B1C83-AB82-1946-B322-41EC5522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7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D9D6-D339-4908-C32F-43E0F894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734C-84EE-A622-B436-ED1F3BBD3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29582-AE99-CC42-8B45-C7A117326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003BC-D9F4-9823-7803-5C10D5A0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30CDF-3A02-CAEC-F99B-F555A59F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E982B-7674-0825-09C5-96E9A54F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2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7944-F671-09D1-C084-5E5FC925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B66989-7682-0FC9-0023-12BD6D3DE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99950-440F-12A2-9BD8-DDC5C930F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E526B-6336-F70A-9D25-A48A5D46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44D78-80B2-2338-1BF9-04D7574C5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D12EE-0826-8ACF-4F23-22B575D7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2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4D117-31AF-0BE6-6C1B-0EF263D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CA0B0-9445-AA33-C7A8-F711AF7CF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9935D-B3F6-646E-CC69-E082C5D68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B7D9FD-7087-420C-9C34-FFF132588E4E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6FED1-5F48-98A3-C722-58A570333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16DA1-DC73-2798-FB14-07FDBC819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306EB9-8850-46EC-A58D-FB24AC41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8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5.png"/><Relationship Id="rId2" Type="http://schemas.openxmlformats.org/officeDocument/2006/relationships/hyperlink" Target="https://www.markdownguide.org/basic-syntax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7.jpeg"/><Relationship Id="rId3" Type="http://schemas.openxmlformats.org/officeDocument/2006/relationships/image" Target="../media/image6.png"/><Relationship Id="rId7" Type="http://schemas.openxmlformats.org/officeDocument/2006/relationships/diagramData" Target="../diagrams/data1.xml"/><Relationship Id="rId12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1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FBC711EC-2569-4DB4-BE16-66EC29DBE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85445-FCFA-6F9C-42CD-6CEDA046C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56995"/>
            <a:ext cx="4222620" cy="334333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Tools and strategies for efficient and effective Literature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5E256-D724-A143-CDDB-262540004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3"/>
            <a:ext cx="4222620" cy="205704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Gabriel I Vega Bellido</a:t>
            </a:r>
          </a:p>
          <a:p>
            <a:pPr algn="l"/>
            <a:r>
              <a:rPr lang="en-US" dirty="0"/>
              <a:t>03/24/2025</a:t>
            </a:r>
          </a:p>
        </p:txBody>
      </p:sp>
      <p:pic>
        <p:nvPicPr>
          <p:cNvPr id="1038" name="Picture 14" descr="SciSpace by Typeset | Discover, Create, Publish, and Promote your research…  | Wassim KHIATI">
            <a:extLst>
              <a:ext uri="{FF2B5EF4-FFF2-40B4-BE49-F238E27FC236}">
                <a16:creationId xmlns:a16="http://schemas.microsoft.com/office/drawing/2014/main" id="{9937FD5A-BCD9-5619-1E87-DF5EFA6E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5975" y="2903829"/>
            <a:ext cx="2120766" cy="24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ensus Logo - Consensus: AI Search Engine for Research">
            <a:extLst>
              <a:ext uri="{FF2B5EF4-FFF2-40B4-BE49-F238E27FC236}">
                <a16:creationId xmlns:a16="http://schemas.microsoft.com/office/drawing/2014/main" id="{F3C82B28-54F2-621B-4683-ED64D1D77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6320" y="463213"/>
            <a:ext cx="2120766" cy="227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tmaps · GitHub">
            <a:extLst>
              <a:ext uri="{FF2B5EF4-FFF2-40B4-BE49-F238E27FC236}">
                <a16:creationId xmlns:a16="http://schemas.microsoft.com/office/drawing/2014/main" id="{B515BE32-390D-F066-620C-7EF88BF6E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6741" y="425128"/>
            <a:ext cx="2120766" cy="212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tero (@zotero@fosstodon.org) - Fosstodon">
            <a:extLst>
              <a:ext uri="{FF2B5EF4-FFF2-40B4-BE49-F238E27FC236}">
                <a16:creationId xmlns:a16="http://schemas.microsoft.com/office/drawing/2014/main" id="{97920901-1325-FF84-9623-2B19CB3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8994" y="3198671"/>
            <a:ext cx="2120766" cy="212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es anyone have the new Obsidian logo without the (square) background? -  Help - Obsidian Forum">
            <a:extLst>
              <a:ext uri="{FF2B5EF4-FFF2-40B4-BE49-F238E27FC236}">
                <a16:creationId xmlns:a16="http://schemas.microsoft.com/office/drawing/2014/main" id="{D32F33FD-D499-DF10-953F-35BD5167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6741" y="3011660"/>
            <a:ext cx="2120766" cy="212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Forever — ResearchRabbit">
            <a:extLst>
              <a:ext uri="{FF2B5EF4-FFF2-40B4-BE49-F238E27FC236}">
                <a16:creationId xmlns:a16="http://schemas.microsoft.com/office/drawing/2014/main" id="{B0DC2958-B59F-5E46-E0BF-8A05C4EE8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6530" y="1148673"/>
            <a:ext cx="2120766" cy="90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86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18B66-8AC7-0968-2B1F-00F2387B5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57642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Reference and source management: Zotero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7619-9F7E-F678-D43D-7F6DE72A2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44" y="1825624"/>
            <a:ext cx="6642538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Zotero is a free and versatile reference management tool:</a:t>
            </a:r>
          </a:p>
          <a:p>
            <a:r>
              <a:rPr lang="en-US" dirty="0"/>
              <a:t>Compatible with various browsers to automatically extract citations from web pages</a:t>
            </a:r>
          </a:p>
          <a:p>
            <a:r>
              <a:rPr lang="en-US" dirty="0"/>
              <a:t>Can organize references with collections and tags</a:t>
            </a:r>
          </a:p>
          <a:p>
            <a:r>
              <a:rPr lang="en-US" dirty="0"/>
              <a:t>Offers PDF annotation and note-taking</a:t>
            </a:r>
          </a:p>
          <a:p>
            <a:r>
              <a:rPr lang="en-US" dirty="0"/>
              <a:t>Good integration with various other tools</a:t>
            </a:r>
          </a:p>
          <a:p>
            <a:r>
              <a:rPr lang="en-US" dirty="0"/>
              <a:t>Quickly generate a bibliography with proper formatting</a:t>
            </a:r>
          </a:p>
          <a:p>
            <a:pPr marL="0" indent="0">
              <a:buNone/>
            </a:pPr>
            <a:r>
              <a:rPr lang="en-US" dirty="0"/>
              <a:t>Highly recommend using! </a:t>
            </a:r>
          </a:p>
        </p:txBody>
      </p:sp>
      <p:pic>
        <p:nvPicPr>
          <p:cNvPr id="4" name="Picture 4" descr="Zotero (@zotero@fosstodon.org) - Fosstodon">
            <a:extLst>
              <a:ext uri="{FF2B5EF4-FFF2-40B4-BE49-F238E27FC236}">
                <a16:creationId xmlns:a16="http://schemas.microsoft.com/office/drawing/2014/main" id="{4B687335-C998-86F9-A58A-BE5916838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4328" y="237350"/>
            <a:ext cx="1581112" cy="15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BED32-E3C4-E243-9724-C7D7CBF0B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722" y="393250"/>
            <a:ext cx="3130711" cy="14542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8FBDF8-444E-DF93-0417-9802D4143F8F}"/>
              </a:ext>
            </a:extLst>
          </p:cNvPr>
          <p:cNvSpPr/>
          <p:nvPr/>
        </p:nvSpPr>
        <p:spPr>
          <a:xfrm>
            <a:off x="7978722" y="393250"/>
            <a:ext cx="293605" cy="255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4B7BA3-0793-1088-B6D8-ADE56E6C9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19" y="2128989"/>
            <a:ext cx="1790792" cy="1282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968A9-B6BE-4AD6-8CD7-EAC9DED38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389" y="3603790"/>
            <a:ext cx="2299637" cy="1454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2D7727-2873-3128-23F6-DEB97F0AD10D}"/>
              </a:ext>
            </a:extLst>
          </p:cNvPr>
          <p:cNvSpPr/>
          <p:nvPr/>
        </p:nvSpPr>
        <p:spPr>
          <a:xfrm>
            <a:off x="9212925" y="4674085"/>
            <a:ext cx="257984" cy="198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001646-B6C9-7F08-9908-A619EF676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575" y="3603790"/>
            <a:ext cx="2307520" cy="14668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5F4916-CB46-9823-955D-0E1F8FDEF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041" y="5189920"/>
            <a:ext cx="2461735" cy="14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3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1D90-8482-7684-A43D-BB157FEA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4749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Extracting insights: </a:t>
            </a:r>
            <a:r>
              <a:rPr lang="en-US" sz="4000" dirty="0" err="1"/>
              <a:t>SciSpace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10F9D-222A-BD23-A600-FE3AAD173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71" y="1373933"/>
            <a:ext cx="638886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“All-in-one AI tools for students and researchers”</a:t>
            </a:r>
          </a:p>
          <a:p>
            <a:r>
              <a:rPr lang="en-US" sz="2000" dirty="0"/>
              <a:t>Offers comprehensive summaries for an overview of the paper</a:t>
            </a:r>
          </a:p>
          <a:p>
            <a:r>
              <a:rPr lang="en-US" sz="2000" dirty="0"/>
              <a:t>Allows one to “Chat with PDF”, allowing you to ask specific questions about a document and receive contextual answers</a:t>
            </a:r>
          </a:p>
          <a:p>
            <a:r>
              <a:rPr lang="en-US" sz="2000" dirty="0"/>
              <a:t>Can explain equations, tables, and figures</a:t>
            </a:r>
          </a:p>
          <a:p>
            <a:r>
              <a:rPr lang="en-US" sz="2000" dirty="0"/>
              <a:t>Can extract pertinent data from multiple uploaded PDFs simultaneously and organizes it into tables for efficient analysis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8A0BA-B537-611A-C881-E9F4B267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997" y="0"/>
            <a:ext cx="1272096" cy="1465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2B655-DCAD-7914-B99B-46172093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132" y="1465834"/>
            <a:ext cx="2349621" cy="2698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B359F-AEC6-B808-9DC6-F947E2FC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754" y="2048060"/>
            <a:ext cx="2095608" cy="1625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DEEE50-699E-0F1C-99CB-C4A328FB9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55" y="4868499"/>
            <a:ext cx="7696423" cy="1095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5F37FD-3F2E-310E-2C18-08F937A16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706" y="4159110"/>
            <a:ext cx="3822097" cy="2698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700155-4C4B-403C-696B-E29441EFA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5690" y="4219534"/>
            <a:ext cx="1662142" cy="4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FEDA-4BBF-7CFF-2A48-66882AD5A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8EC4-483B-47CD-A594-B2924EAE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4749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Extracting insights: </a:t>
            </a:r>
            <a:r>
              <a:rPr lang="en-US" sz="4000" dirty="0" err="1"/>
              <a:t>SciSpace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13F7-5F69-274F-41DD-13391EBA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71" y="1373933"/>
            <a:ext cx="63888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Allows you to interactively understand a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break down figures, equations, and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Compare findings from many papers simultaneously</a:t>
            </a:r>
          </a:p>
          <a:p>
            <a:pPr marL="0" indent="0">
              <a:buNone/>
            </a:pPr>
            <a:r>
              <a:rPr lang="en-US" sz="2000" b="1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Somewhat bloated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great for in-depth technical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Premium account required for unlimited uses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0F270-5B65-0160-07CB-6F4C3AEB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997" y="0"/>
            <a:ext cx="1272096" cy="1465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6980E-3C6F-5A0B-492C-BB23BF4B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132" y="1465834"/>
            <a:ext cx="2349621" cy="2698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2DC1E5-B1B6-479B-A5A5-2AEDD7C6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754" y="2048060"/>
            <a:ext cx="2095608" cy="16256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394D77-55A5-F381-CBA3-E923E8883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06" y="4159110"/>
            <a:ext cx="3822097" cy="2698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6B01C-CFB5-44B9-608E-EE3350720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97" y="5006191"/>
            <a:ext cx="7696423" cy="1095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510BF-2B23-D6FB-9FF5-E7D175AB5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5690" y="4219534"/>
            <a:ext cx="1662142" cy="4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6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08C2-4B60-F95D-20C1-CDEC5FCF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32866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Storing, organizing, and synthesizing insights: Note taking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C7755-2E66-6A44-EDF7-8B2CD0D9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77" y="1690688"/>
            <a:ext cx="6455845" cy="4956083"/>
          </a:xfrm>
        </p:spPr>
        <p:txBody>
          <a:bodyPr>
            <a:normAutofit/>
          </a:bodyPr>
          <a:lstStyle/>
          <a:p>
            <a:r>
              <a:rPr lang="en-US" sz="3200" dirty="0"/>
              <a:t>Note taking is how we store information </a:t>
            </a:r>
          </a:p>
          <a:p>
            <a:r>
              <a:rPr lang="en-US" sz="3200" dirty="0"/>
              <a:t>Doing so in a disorganized way makes retrieval and processing of information difficult in the long term </a:t>
            </a:r>
          </a:p>
          <a:p>
            <a:r>
              <a:rPr lang="en-US" sz="3200" dirty="0"/>
              <a:t>Proper organization can greatly improve this, facilitating creative synthesis of new ideas</a:t>
            </a:r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34C511D3-627F-5DFD-6675-C8016197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951" y="1110519"/>
            <a:ext cx="4362537" cy="2692503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9556420-4DAB-05D7-A2AE-D310862D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51" y="4548416"/>
            <a:ext cx="4366890" cy="14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4D1E-5B92-8C91-D497-D7BD019B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Note Taking Strategy: Source-Topic-Argument (Capture, Connect, Crystallize)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80B741-D909-590C-BBD7-ED883C956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725" y="2059807"/>
            <a:ext cx="6272662" cy="293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76E8568-5BED-D9FA-E5FA-34860B3C7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68" y="1690688"/>
            <a:ext cx="6254194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C878A4-321F-BA7B-9B44-95B75C413A75}"/>
              </a:ext>
            </a:extLst>
          </p:cNvPr>
          <p:cNvSpPr txBox="1"/>
          <p:nvPr/>
        </p:nvSpPr>
        <p:spPr>
          <a:xfrm>
            <a:off x="269234" y="1617043"/>
            <a:ext cx="4918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Any field of study consists of a limited number of ideas or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 you become familiar with a field, each additional paper/book you read adds less to your overall understanding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7D1BD-6D9B-CCCE-0EA8-ECB5698C6B79}"/>
              </a:ext>
            </a:extLst>
          </p:cNvPr>
          <p:cNvSpPr txBox="1"/>
          <p:nvPr/>
        </p:nvSpPr>
        <p:spPr>
          <a:xfrm>
            <a:off x="269234" y="3145780"/>
            <a:ext cx="49187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Avoid redundant notes </a:t>
            </a:r>
            <a:r>
              <a:rPr lang="en-US" sz="2000" dirty="0"/>
              <a:t>by structuring information into: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Source notes:</a:t>
            </a:r>
            <a:r>
              <a:rPr lang="en-US" sz="2000" dirty="0"/>
              <a:t> Notes on a single paper or book (metadata, summary, </a:t>
            </a:r>
            <a:r>
              <a:rPr lang="en-US" sz="2000" dirty="0" err="1"/>
              <a:t>keypoints</a:t>
            </a:r>
            <a:r>
              <a:rPr lang="en-US" sz="2000" dirty="0"/>
              <a:t>) which track the origin of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Topic notes: </a:t>
            </a:r>
            <a:r>
              <a:rPr lang="en-US" sz="2000" dirty="0"/>
              <a:t>Aggregate insights from multiple sources on the same topic, link back to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Argument notes:</a:t>
            </a:r>
            <a:r>
              <a:rPr lang="en-US" sz="2000" dirty="0"/>
              <a:t> Synthesize topics using your own words and develop your ideas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818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8D74B-7D0D-B554-7B78-60E66BCE3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9895-BDB4-38DB-370C-2F366322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3885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Note Taking Tactics: Obsidian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3494CE-1885-C644-0B7A-7B57866F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437" y="1360347"/>
            <a:ext cx="4627975" cy="2579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52E63-4D43-3257-8DF7-DB78B6720688}"/>
              </a:ext>
            </a:extLst>
          </p:cNvPr>
          <p:cNvSpPr txBox="1"/>
          <p:nvPr/>
        </p:nvSpPr>
        <p:spPr>
          <a:xfrm>
            <a:off x="0" y="1478754"/>
            <a:ext cx="7352903" cy="4966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Obsidian is a free Markdown note-taking app with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list of features, but we are mostly interested in: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Easy organization using folders and tags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Allows linking of notes, visualizes connections in Graph View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Host files locally which can be synced across devices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 make templates for notes of a similar type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Canvas lets you get creative with visualization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community plugins for additional functionality and customization, including Zotero Integration</a:t>
            </a:r>
          </a:p>
        </p:txBody>
      </p:sp>
      <p:pic>
        <p:nvPicPr>
          <p:cNvPr id="6" name="Picture 6" descr="Does anyone have the new Obsidian logo without the (square) background? -  Help - Obsidian Forum">
            <a:extLst>
              <a:ext uri="{FF2B5EF4-FFF2-40B4-BE49-F238E27FC236}">
                <a16:creationId xmlns:a16="http://schemas.microsoft.com/office/drawing/2014/main" id="{4E377383-57D1-7A73-9BCB-5E5E71CAF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5420" y="-66924"/>
            <a:ext cx="1545678" cy="154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4C959-4155-E5E4-7383-04F4F5400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127" y="3992641"/>
            <a:ext cx="3864263" cy="274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6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26D-D034-8DD7-C217-6567BCD2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Obsidian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2935B-3E8C-D5E4-13F3-9ABF611B6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7" y="1487252"/>
            <a:ext cx="7880132" cy="5205796"/>
          </a:xfrm>
        </p:spPr>
        <p:txBody>
          <a:bodyPr>
            <a:normAutofit/>
          </a:bodyPr>
          <a:lstStyle/>
          <a:p>
            <a:r>
              <a:rPr lang="en-US" sz="2400" dirty="0"/>
              <a:t>Obsidian uses Markdown, a lightweight markup language used to format plain text documents, basic markdown syntax: </a:t>
            </a:r>
            <a:r>
              <a:rPr lang="en-US" sz="2400" dirty="0">
                <a:hlinkClick r:id="rId2"/>
              </a:rPr>
              <a:t>https://www.markdownguide.org/basic-syntax/</a:t>
            </a:r>
            <a:r>
              <a:rPr lang="en-US" sz="2400" dirty="0"/>
              <a:t> </a:t>
            </a:r>
          </a:p>
          <a:p>
            <a:r>
              <a:rPr lang="en-US" sz="2400" dirty="0"/>
              <a:t>Bidirectional linking: Backlinks are automatically created when you link files.</a:t>
            </a:r>
          </a:p>
          <a:p>
            <a:r>
              <a:rPr lang="en-US" sz="2400" dirty="0"/>
              <a:t>Can embed images, audio, video and PDFs by dragging them into a note, this will save the file to your vault.</a:t>
            </a:r>
          </a:p>
          <a:p>
            <a:r>
              <a:rPr lang="en-US" sz="2400" dirty="0"/>
              <a:t>Folders are good for storage, not retrieval</a:t>
            </a:r>
          </a:p>
          <a:p>
            <a:pPr lvl="1"/>
            <a:r>
              <a:rPr lang="en-US" sz="2000" dirty="0"/>
              <a:t>Minimize number, use broad folders</a:t>
            </a:r>
          </a:p>
          <a:p>
            <a:r>
              <a:rPr lang="en-US" dirty="0"/>
              <a:t>Tags add structure and context</a:t>
            </a:r>
          </a:p>
          <a:p>
            <a:pPr lvl="1"/>
            <a:r>
              <a:rPr lang="en-US" sz="2000" dirty="0"/>
              <a:t>Use them to classify notes by function, concept, or relation</a:t>
            </a:r>
          </a:p>
          <a:p>
            <a:pPr lvl="1"/>
            <a:r>
              <a:rPr lang="en-US" sz="2000" dirty="0"/>
              <a:t>Scale well in the long term</a:t>
            </a:r>
          </a:p>
          <a:p>
            <a:pPr lvl="1"/>
            <a:r>
              <a:rPr lang="en-US" sz="2000" dirty="0"/>
              <a:t>Can use nested tags for hierarchy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A5B08-9876-CC85-0B67-51C0C7CE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70" y="458344"/>
            <a:ext cx="3078147" cy="2464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76118-2F67-18B7-D2B7-83461681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413" y="458344"/>
            <a:ext cx="4083260" cy="2673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C6CF1-0672-6199-F3D5-69149690F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183" y="458343"/>
            <a:ext cx="4109246" cy="3083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4BB474-84E1-27F0-1CE8-88640FDA5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2676" y="3906586"/>
            <a:ext cx="2603582" cy="2603582"/>
          </a:xfrm>
          <a:prstGeom prst="rect">
            <a:avLst/>
          </a:prstGeom>
        </p:spPr>
      </p:pic>
      <p:pic>
        <p:nvPicPr>
          <p:cNvPr id="16" name="Picture 6" descr="Does anyone have the new Obsidian logo without the (square) background? -  Help - Obsidian Forum">
            <a:extLst>
              <a:ext uri="{FF2B5EF4-FFF2-40B4-BE49-F238E27FC236}">
                <a16:creationId xmlns:a16="http://schemas.microsoft.com/office/drawing/2014/main" id="{E7FD3C64-ABB9-BF7D-40CB-C199F7A5B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4059" y="0"/>
            <a:ext cx="1474076" cy="147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B08C68-DCBA-537F-AE0C-B19DECCCF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419" y="3950329"/>
            <a:ext cx="1035102" cy="23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072B-2A50-AE41-9E73-5FEEA3F2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 for Note Taking with Obsidian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E56B8-DE56-FFC1-F273-718EEA4F0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942"/>
            <a:ext cx="10515600" cy="48639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Link excessively, summarize ruthlessly: More links = More insight, there is a tradeoff between note size and creativity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Build on your previous knowledge: Make sure you can connect new notes to existing content, avoid creating independent notes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Notes are a way of meditating on your thinking process: Don’t aim to produce a document, aim to structure your thoughts to improve your own understanding and provide fertile ground for novel ideas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As you read: Focus on highlighting concepts which you can easily connect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Don’t obsess over how: Start and evolve to fit your thinking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K.I.S.S.: lots of shiny apps and plugins, find what you need and stick to 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Balance existing knowledge with your own thinking: Don’t just copy paste but always have a source to backup your claims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6" descr="Does anyone have the new Obsidian logo without the (square) background? -  Help - Obsidian Forum">
            <a:extLst>
              <a:ext uri="{FF2B5EF4-FFF2-40B4-BE49-F238E27FC236}">
                <a16:creationId xmlns:a16="http://schemas.microsoft.com/office/drawing/2014/main" id="{4160591C-7733-CFA2-BF4B-312F5728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1679" y="154866"/>
            <a:ext cx="1474076" cy="147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18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01D7F-F64A-D67B-D249-1716FA0E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Starter Vault and Demo</a:t>
            </a:r>
          </a:p>
        </p:txBody>
      </p:sp>
    </p:spTree>
    <p:extLst>
      <p:ext uri="{BB962C8B-B14F-4D97-AF65-F5344CB8AC3E}">
        <p14:creationId xmlns:p14="http://schemas.microsoft.com/office/powerpoint/2010/main" val="297944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F43D-30E5-6A0F-714B-2A59170B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should you use tools and strategy in your literature review?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128EE-87FA-F41F-97F9-4D2E16A2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2" y="1846404"/>
            <a:ext cx="11911963" cy="2165920"/>
          </a:xfrm>
        </p:spPr>
        <p:txBody>
          <a:bodyPr>
            <a:normAutofit/>
          </a:bodyPr>
          <a:lstStyle/>
          <a:p>
            <a:r>
              <a:rPr lang="en-US" sz="2400" dirty="0"/>
              <a:t>The number of scientific publications has risen exponentially over time, it is easy to be overwhelmed by the amount of literature out there.</a:t>
            </a:r>
          </a:p>
          <a:p>
            <a:r>
              <a:rPr lang="en-US" sz="2400" dirty="0"/>
              <a:t>A literature review is a complicated process with multiple parts: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8" descr="Consensus Logo - Consensus: AI Search Engine for Research">
            <a:extLst>
              <a:ext uri="{FF2B5EF4-FFF2-40B4-BE49-F238E27FC236}">
                <a16:creationId xmlns:a16="http://schemas.microsoft.com/office/drawing/2014/main" id="{8ECE5727-D5F8-F8F0-7D37-3F05672E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1566" y="4408191"/>
            <a:ext cx="774103" cy="8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Free Forever — ResearchRabbit">
            <a:extLst>
              <a:ext uri="{FF2B5EF4-FFF2-40B4-BE49-F238E27FC236}">
                <a16:creationId xmlns:a16="http://schemas.microsoft.com/office/drawing/2014/main" id="{C2620E44-D580-A0FA-1D0E-6EC95204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466" y="5237586"/>
            <a:ext cx="1237194" cy="52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Zotero (@zotero@fosstodon.org) - Fosstodon">
            <a:extLst>
              <a:ext uri="{FF2B5EF4-FFF2-40B4-BE49-F238E27FC236}">
                <a16:creationId xmlns:a16="http://schemas.microsoft.com/office/drawing/2014/main" id="{1FCBA09E-C67C-6DE4-EE1E-209F84EB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0216" y="4417711"/>
            <a:ext cx="1033876" cy="10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SciSpace by Typeset | Discover, Create, Publish, and Promote your research…  | Wassim KHIATI">
            <a:extLst>
              <a:ext uri="{FF2B5EF4-FFF2-40B4-BE49-F238E27FC236}">
                <a16:creationId xmlns:a16="http://schemas.microsoft.com/office/drawing/2014/main" id="{C12F49E3-0037-58F6-A100-D9BB5EDD2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858" y="4338755"/>
            <a:ext cx="1033876" cy="119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oes anyone have the new Obsidian logo without the (square) background? -  Help - Obsidian Forum">
            <a:extLst>
              <a:ext uri="{FF2B5EF4-FFF2-40B4-BE49-F238E27FC236}">
                <a16:creationId xmlns:a16="http://schemas.microsoft.com/office/drawing/2014/main" id="{26EA7C51-04BC-0CB5-54B4-30B3C4B2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02929" y="4247711"/>
            <a:ext cx="1373876" cy="13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31F2E57A-4979-D0B2-C559-3F6DE26FCD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88982"/>
              </p:ext>
            </p:extLst>
          </p:nvPr>
        </p:nvGraphicFramePr>
        <p:xfrm>
          <a:off x="1262043" y="2457820"/>
          <a:ext cx="9667913" cy="2621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2" name="Picture 10" descr="Litmaps · GitHub">
            <a:extLst>
              <a:ext uri="{FF2B5EF4-FFF2-40B4-BE49-F238E27FC236}">
                <a16:creationId xmlns:a16="http://schemas.microsoft.com/office/drawing/2014/main" id="{53DA197D-16F8-0C96-FC89-3AA60A07E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0240" y="4247711"/>
            <a:ext cx="1237195" cy="123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475863-0356-06E2-626C-44769E240D1D}"/>
              </a:ext>
            </a:extLst>
          </p:cNvPr>
          <p:cNvSpPr txBox="1"/>
          <p:nvPr/>
        </p:nvSpPr>
        <p:spPr>
          <a:xfrm>
            <a:off x="219603" y="5765534"/>
            <a:ext cx="715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right tools and strategy can help us more efficiently and effectively conduct our literature review. </a:t>
            </a:r>
            <a:br>
              <a:rPr lang="en-US" sz="2400" dirty="0"/>
            </a:br>
            <a:endParaRPr lang="en-US" sz="2400" i="1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07FD0C8-90C6-A1F2-D5FB-B64341D3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9" y="5530543"/>
            <a:ext cx="3993405" cy="130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6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676F-51B6-A132-8F7A-E7FDBCC3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Before you start: Establish a search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A8FA9-A367-F3FB-E57B-693846E6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85900"/>
            <a:ext cx="7651282" cy="53721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solid search strategy will help you avoid missing important work, keep you focused, and avoid irrelevant results.</a:t>
            </a:r>
          </a:p>
          <a:p>
            <a:pPr marL="0" indent="0">
              <a:buNone/>
            </a:pPr>
            <a:r>
              <a:rPr lang="en-US" dirty="0"/>
              <a:t>Ways to tailor your strategy:</a:t>
            </a:r>
          </a:p>
          <a:p>
            <a:r>
              <a:rPr lang="en-US" dirty="0"/>
              <a:t> Define your question clearly: What am I studying? What do I want to know?</a:t>
            </a:r>
          </a:p>
          <a:p>
            <a:r>
              <a:rPr lang="en-US" dirty="0"/>
              <a:t>Identify core concepts and keywords</a:t>
            </a:r>
          </a:p>
          <a:p>
            <a:r>
              <a:rPr lang="en-US" dirty="0"/>
              <a:t>Use select sources: Specific databases or journals</a:t>
            </a:r>
          </a:p>
          <a:p>
            <a:r>
              <a:rPr lang="en-US" dirty="0"/>
              <a:t>Have inclusion/exclusion criteria: Last 10 years, focused on specific topic, not a conference abstract</a:t>
            </a:r>
          </a:p>
          <a:p>
            <a:r>
              <a:rPr lang="en-US" dirty="0"/>
              <a:t>Use citation chaining and email alerts</a:t>
            </a:r>
          </a:p>
          <a:p>
            <a:endParaRPr lang="en-US" dirty="0"/>
          </a:p>
        </p:txBody>
      </p:sp>
      <p:pic>
        <p:nvPicPr>
          <p:cNvPr id="11268" name="Picture 4" descr="Very Basic Search Icon | Windows 8 Iconpack | Icons8">
            <a:extLst>
              <a:ext uri="{FF2B5EF4-FFF2-40B4-BE49-F238E27FC236}">
                <a16:creationId xmlns:a16="http://schemas.microsoft.com/office/drawing/2014/main" id="{9C01AD47-6436-B925-4CEA-FEAF1C03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005" y="2250758"/>
            <a:ext cx="2863114" cy="286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366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548D2-F87E-FB44-A532-5E098AF9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6" y="216868"/>
            <a:ext cx="698149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Finding sources: Keyword search with Google Scholar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AF9282-596F-AA33-F6E3-7BD328863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8790"/>
          <a:stretch/>
        </p:blipFill>
        <p:spPr>
          <a:xfrm>
            <a:off x="7337903" y="1272900"/>
            <a:ext cx="4124578" cy="25838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01D43-2082-3F15-2A56-368C4CDF3EF0}"/>
              </a:ext>
            </a:extLst>
          </p:cNvPr>
          <p:cNvSpPr txBox="1"/>
          <p:nvPr/>
        </p:nvSpPr>
        <p:spPr>
          <a:xfrm>
            <a:off x="422312" y="1594691"/>
            <a:ext cx="59775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Google Scholar is a search engine specifically designed for finding scholarly literature from diverse sources.</a:t>
            </a:r>
          </a:p>
          <a:p>
            <a:r>
              <a:rPr lang="en-US" sz="2400" b="1" dirty="0"/>
              <a:t>Process overview: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Use keywords to search for a foundational paper on the topic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Examine the reference list of the paper to find additional relevant studies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Repeat the process with newly found papers to expand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93A492-D071-3A21-14C5-8FC6C353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53" y="4205829"/>
            <a:ext cx="5493482" cy="2314327"/>
          </a:xfrm>
          <a:prstGeom prst="rect">
            <a:avLst/>
          </a:prstGeom>
        </p:spPr>
      </p:pic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E845EF22-E55D-F789-E5F7-213B01D7D900}"/>
              </a:ext>
            </a:extLst>
          </p:cNvPr>
          <p:cNvSpPr/>
          <p:nvPr/>
        </p:nvSpPr>
        <p:spPr>
          <a:xfrm>
            <a:off x="7559566" y="3856758"/>
            <a:ext cx="331075" cy="34907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CA047D6D-279E-5B9B-074D-3B0D3B2309B4}"/>
              </a:ext>
            </a:extLst>
          </p:cNvPr>
          <p:cNvSpPr/>
          <p:nvPr/>
        </p:nvSpPr>
        <p:spPr>
          <a:xfrm rot="10800000">
            <a:off x="10595375" y="3856758"/>
            <a:ext cx="331075" cy="34907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E4F3AF-7D07-0F0A-9B1B-C91F7C00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01" y="84168"/>
            <a:ext cx="1091316" cy="10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64DDBA1-C06F-F3CD-81B3-4F849A328FB1}"/>
              </a:ext>
            </a:extLst>
          </p:cNvPr>
          <p:cNvSpPr/>
          <p:nvPr/>
        </p:nvSpPr>
        <p:spPr>
          <a:xfrm>
            <a:off x="7337903" y="1994338"/>
            <a:ext cx="3902911" cy="323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8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5241-E9C3-4528-D121-C76651B9A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81AC-D4B7-664B-EBB4-9801D854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6" y="216868"/>
            <a:ext cx="698149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Finding sources: Keyword search with Google Scholar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641766-63A5-F6C4-18AF-7F26F614E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8790"/>
          <a:stretch/>
        </p:blipFill>
        <p:spPr>
          <a:xfrm>
            <a:off x="7337903" y="1272900"/>
            <a:ext cx="4124578" cy="25838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CCBDE-E3E4-685C-2394-6346784A4B6D}"/>
              </a:ext>
            </a:extLst>
          </p:cNvPr>
          <p:cNvSpPr txBox="1"/>
          <p:nvPr/>
        </p:nvSpPr>
        <p:spPr>
          <a:xfrm>
            <a:off x="422312" y="1594691"/>
            <a:ext cx="597754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Direct engagement with foundational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Intuitive process, minimal learning curve </a:t>
            </a:r>
          </a:p>
          <a:p>
            <a:r>
              <a:rPr lang="en-US" sz="2800" b="1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Time consuming manual search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Limited by scope and biases of selected papers, could overlook pertinent studies not cited in the initial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2D58-BADF-3037-D4BF-73F7C936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53" y="4205829"/>
            <a:ext cx="5493482" cy="2314327"/>
          </a:xfrm>
          <a:prstGeom prst="rect">
            <a:avLst/>
          </a:prstGeom>
        </p:spPr>
      </p:pic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1BE7F6C1-CE94-99A0-7271-9B4AD8B5F7D1}"/>
              </a:ext>
            </a:extLst>
          </p:cNvPr>
          <p:cNvSpPr/>
          <p:nvPr/>
        </p:nvSpPr>
        <p:spPr>
          <a:xfrm>
            <a:off x="7559566" y="3856758"/>
            <a:ext cx="331075" cy="34907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5C1B17C7-D6F0-3ED7-1F95-33440B2A9B1E}"/>
              </a:ext>
            </a:extLst>
          </p:cNvPr>
          <p:cNvSpPr/>
          <p:nvPr/>
        </p:nvSpPr>
        <p:spPr>
          <a:xfrm rot="10800000">
            <a:off x="10595375" y="3856758"/>
            <a:ext cx="331075" cy="34907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BD20D8-0641-95CB-1DA8-7C02F321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01" y="84168"/>
            <a:ext cx="1091316" cy="10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54B9D0-E34B-7D51-A5ED-B1608A61FE55}"/>
              </a:ext>
            </a:extLst>
          </p:cNvPr>
          <p:cNvSpPr/>
          <p:nvPr/>
        </p:nvSpPr>
        <p:spPr>
          <a:xfrm>
            <a:off x="7337903" y="1994338"/>
            <a:ext cx="3902911" cy="323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5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BB7C-0758-4B3F-0594-E98ED5E7E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38" y="177480"/>
            <a:ext cx="799074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Finding sources: Semantic Search with Consensus AI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82A1FE-1677-37E8-5F9A-812954D97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84862"/>
          <a:stretch/>
        </p:blipFill>
        <p:spPr>
          <a:xfrm>
            <a:off x="6399853" y="1562583"/>
            <a:ext cx="5796631" cy="560043"/>
          </a:xfrm>
        </p:spPr>
      </p:pic>
      <p:pic>
        <p:nvPicPr>
          <p:cNvPr id="4" name="Picture 8" descr="Consensus Logo - Consensus: AI Search Engine for Research">
            <a:extLst>
              <a:ext uri="{FF2B5EF4-FFF2-40B4-BE49-F238E27FC236}">
                <a16:creationId xmlns:a16="http://schemas.microsoft.com/office/drawing/2014/main" id="{4DCA8509-0A24-B4E0-F379-CFC1FB50D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28941" y="244255"/>
            <a:ext cx="929482" cy="99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2B17F-8AB6-A15F-84A2-75848FF7A28C}"/>
              </a:ext>
            </a:extLst>
          </p:cNvPr>
          <p:cNvSpPr txBox="1"/>
          <p:nvPr/>
        </p:nvSpPr>
        <p:spPr>
          <a:xfrm>
            <a:off x="422312" y="1594691"/>
            <a:ext cx="59775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Consensus AI is an academic semantic search engine that sifts through Semantic Scholar’s database of research papers to provide you with relevant findings.  </a:t>
            </a:r>
          </a:p>
          <a:p>
            <a:r>
              <a:rPr lang="en-US" sz="2400" b="1" dirty="0"/>
              <a:t>Process overview: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Use a natural language query to find precise academic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platform will search over 200 million papers from the Semantic Scholar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Get concise summaries with the key takeaways from relevant papers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Choose a paper to dive into based on summary relevance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C29FBD0-015B-B086-FBD5-C30A51FCF83E}"/>
              </a:ext>
            </a:extLst>
          </p:cNvPr>
          <p:cNvSpPr/>
          <p:nvPr/>
        </p:nvSpPr>
        <p:spPr>
          <a:xfrm>
            <a:off x="9104495" y="2258463"/>
            <a:ext cx="378373" cy="336218"/>
          </a:xfrm>
          <a:prstGeom prst="downArrow">
            <a:avLst/>
          </a:prstGeom>
          <a:solidFill>
            <a:srgbClr val="068EF1"/>
          </a:solidFill>
          <a:ln>
            <a:solidFill>
              <a:srgbClr val="3BCD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342C10-B7F0-4B5D-07CC-D03CDCD35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108" y="2713760"/>
            <a:ext cx="4709635" cy="41593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3C20F3-4CB7-19FF-8322-2F938BCA25AC}"/>
              </a:ext>
            </a:extLst>
          </p:cNvPr>
          <p:cNvSpPr/>
          <p:nvPr/>
        </p:nvSpPr>
        <p:spPr>
          <a:xfrm>
            <a:off x="6941108" y="2940269"/>
            <a:ext cx="4709635" cy="1245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0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10965-7CF7-D68A-5664-01E0BEB3E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310D-936E-C920-E804-AACF8476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38" y="177480"/>
            <a:ext cx="799074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Finding sources: Semantic Search with Consensus AI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8ACC0B-EEC8-A860-4C9C-3B570239F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84862"/>
          <a:stretch/>
        </p:blipFill>
        <p:spPr>
          <a:xfrm>
            <a:off x="6399853" y="1562583"/>
            <a:ext cx="5796631" cy="560043"/>
          </a:xfrm>
        </p:spPr>
      </p:pic>
      <p:pic>
        <p:nvPicPr>
          <p:cNvPr id="4" name="Picture 8" descr="Consensus Logo - Consensus: AI Search Engine for Research">
            <a:extLst>
              <a:ext uri="{FF2B5EF4-FFF2-40B4-BE49-F238E27FC236}">
                <a16:creationId xmlns:a16="http://schemas.microsoft.com/office/drawing/2014/main" id="{BB52B8F3-4E2F-A2E4-FEDB-CB9369D3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28941" y="244255"/>
            <a:ext cx="929482" cy="99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DE8E5A-C7E3-709C-E10F-E344B24FAEBD}"/>
              </a:ext>
            </a:extLst>
          </p:cNvPr>
          <p:cNvSpPr txBox="1"/>
          <p:nvPr/>
        </p:nvSpPr>
        <p:spPr>
          <a:xfrm>
            <a:off x="422312" y="1594691"/>
            <a:ext cx="597754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use natural language to home in on your question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Responses are grounded in scientific research, ensuring reliability and credibility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Simple user interface and concise summaries </a:t>
            </a:r>
          </a:p>
          <a:p>
            <a:r>
              <a:rPr lang="en-US" sz="2400" b="1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dependent on quality of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Basic functionality is free but advanced features require a premium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Replicable with popular LLMs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EF0D46A-ACB4-4B72-8D44-53476F60B947}"/>
              </a:ext>
            </a:extLst>
          </p:cNvPr>
          <p:cNvSpPr/>
          <p:nvPr/>
        </p:nvSpPr>
        <p:spPr>
          <a:xfrm>
            <a:off x="9104495" y="2258463"/>
            <a:ext cx="378373" cy="336218"/>
          </a:xfrm>
          <a:prstGeom prst="downArrow">
            <a:avLst/>
          </a:prstGeom>
          <a:solidFill>
            <a:srgbClr val="068EF1"/>
          </a:solidFill>
          <a:ln>
            <a:solidFill>
              <a:srgbClr val="3BCD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95CB5-0412-5709-EC19-46295BA0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108" y="2713760"/>
            <a:ext cx="4709635" cy="41593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EE591D-40A2-7595-3C53-AFF31196D8E0}"/>
              </a:ext>
            </a:extLst>
          </p:cNvPr>
          <p:cNvSpPr/>
          <p:nvPr/>
        </p:nvSpPr>
        <p:spPr>
          <a:xfrm>
            <a:off x="6941108" y="2940269"/>
            <a:ext cx="4709635" cy="1245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42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5575C-BBD9-22B7-DBB1-328606471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26B2-124E-32FB-E52C-C7FBC943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4" y="269128"/>
            <a:ext cx="6829345" cy="1325563"/>
          </a:xfrm>
        </p:spPr>
        <p:txBody>
          <a:bodyPr>
            <a:noAutofit/>
          </a:bodyPr>
          <a:lstStyle/>
          <a:p>
            <a:r>
              <a:rPr lang="en-US" sz="4000" dirty="0"/>
              <a:t>Finding Sources: AI-Generated Literature Maps with </a:t>
            </a:r>
            <a:r>
              <a:rPr lang="en-US" sz="4000" dirty="0" err="1"/>
              <a:t>ResearchRabbit</a:t>
            </a:r>
            <a:r>
              <a:rPr lang="en-US" sz="4000" dirty="0"/>
              <a:t> or </a:t>
            </a:r>
            <a:r>
              <a:rPr lang="en-US" sz="4000" dirty="0" err="1"/>
              <a:t>Litmaps</a:t>
            </a:r>
            <a:endParaRPr lang="en-US" sz="4000" dirty="0"/>
          </a:p>
        </p:txBody>
      </p:sp>
      <p:pic>
        <p:nvPicPr>
          <p:cNvPr id="4" name="Picture 10" descr="Litmaps · GitHub">
            <a:extLst>
              <a:ext uri="{FF2B5EF4-FFF2-40B4-BE49-F238E27FC236}">
                <a16:creationId xmlns:a16="http://schemas.microsoft.com/office/drawing/2014/main" id="{12658F57-350C-AFD2-A1D2-331DAE64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68309" y="-138285"/>
            <a:ext cx="1681833" cy="168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Free Forever — ResearchRabbit">
            <a:extLst>
              <a:ext uri="{FF2B5EF4-FFF2-40B4-BE49-F238E27FC236}">
                <a16:creationId xmlns:a16="http://schemas.microsoft.com/office/drawing/2014/main" id="{A73C6F70-C828-3B11-23D8-0E241E9BE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6655" y="12600"/>
            <a:ext cx="2120766" cy="90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08F79-1782-E26E-7A78-8EEFB4048CF9}"/>
              </a:ext>
            </a:extLst>
          </p:cNvPr>
          <p:cNvSpPr txBox="1"/>
          <p:nvPr/>
        </p:nvSpPr>
        <p:spPr>
          <a:xfrm>
            <a:off x="422312" y="1789001"/>
            <a:ext cx="58822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are tools that generate citation maps to help researchers explore scholarly literature by visualizing  connections between publications.</a:t>
            </a:r>
          </a:p>
          <a:p>
            <a:r>
              <a:rPr lang="en-US" sz="2400" b="1" dirty="0"/>
              <a:t>Process overview: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Select one (or multiple) pertinent “seed” paper(s) related to your research focus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Input the paper into </a:t>
            </a:r>
            <a:r>
              <a:rPr lang="en-US" sz="2400" b="1" dirty="0" err="1"/>
              <a:t>ResearchRabbit</a:t>
            </a:r>
            <a:r>
              <a:rPr lang="en-US" sz="2400" dirty="0"/>
              <a:t> or </a:t>
            </a:r>
            <a:r>
              <a:rPr lang="en-US" sz="2400" b="1" dirty="0" err="1"/>
              <a:t>Litmaps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Generate an interactive citation map that recommends related studies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Choose more papers to add to your literature map to iteratively improve 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09F96-3E2C-5991-1432-747195266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976" y="923547"/>
            <a:ext cx="1541639" cy="1588238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800A34ED-FD96-330F-D1BC-EA5EC53EC43F}"/>
              </a:ext>
            </a:extLst>
          </p:cNvPr>
          <p:cNvSpPr/>
          <p:nvPr/>
        </p:nvSpPr>
        <p:spPr>
          <a:xfrm>
            <a:off x="7681430" y="2537707"/>
            <a:ext cx="157657" cy="134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9D9A14F-E280-B814-7BE4-091CD0C613E6}"/>
              </a:ext>
            </a:extLst>
          </p:cNvPr>
          <p:cNvSpPr/>
          <p:nvPr/>
        </p:nvSpPr>
        <p:spPr>
          <a:xfrm>
            <a:off x="10523191" y="2951008"/>
            <a:ext cx="157657" cy="134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FC805-398C-F97D-84F2-43F997B7B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703" y="1329367"/>
            <a:ext cx="2693534" cy="15663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C3DA80-1BBD-172A-98A9-D3D9F40BF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539" y="2714073"/>
            <a:ext cx="1541639" cy="13156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680CAC-D3B2-0D89-F574-7E2BD0EC3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0972" y="3109522"/>
            <a:ext cx="2802093" cy="584689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2B787207-6F4A-7E07-5F00-B32201DA2E54}"/>
              </a:ext>
            </a:extLst>
          </p:cNvPr>
          <p:cNvSpPr/>
          <p:nvPr/>
        </p:nvSpPr>
        <p:spPr>
          <a:xfrm>
            <a:off x="7681429" y="4066309"/>
            <a:ext cx="157657" cy="134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1E89A9F-486E-0EDA-49C5-1C28E10A6614}"/>
              </a:ext>
            </a:extLst>
          </p:cNvPr>
          <p:cNvSpPr/>
          <p:nvPr/>
        </p:nvSpPr>
        <p:spPr>
          <a:xfrm>
            <a:off x="10498641" y="3752335"/>
            <a:ext cx="157657" cy="134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9C7C44-EBA6-CC20-B801-52BCD340D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303" y="4260868"/>
            <a:ext cx="2035118" cy="2597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5C94DE-8A77-703A-00B6-074F3B82EB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4270" y="3919569"/>
            <a:ext cx="1766162" cy="29093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370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14AB5-8D74-1212-BE30-5A3A9665F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F836-2A77-FE49-A6F6-503F3FAA2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5" y="269128"/>
            <a:ext cx="6630994" cy="1325563"/>
          </a:xfrm>
        </p:spPr>
        <p:txBody>
          <a:bodyPr>
            <a:noAutofit/>
          </a:bodyPr>
          <a:lstStyle/>
          <a:p>
            <a:r>
              <a:rPr lang="en-US" sz="4000" dirty="0"/>
              <a:t>Finding Sources: AI-Generated Literature Maps with </a:t>
            </a:r>
            <a:r>
              <a:rPr lang="en-US" sz="4000" dirty="0" err="1"/>
              <a:t>ResearchRabbit</a:t>
            </a:r>
            <a:r>
              <a:rPr lang="en-US" sz="4000" dirty="0"/>
              <a:t> and </a:t>
            </a:r>
            <a:r>
              <a:rPr lang="en-US" sz="4000" dirty="0" err="1"/>
              <a:t>Litmaps</a:t>
            </a:r>
            <a:endParaRPr lang="en-US" sz="4000" dirty="0"/>
          </a:p>
        </p:txBody>
      </p:sp>
      <p:pic>
        <p:nvPicPr>
          <p:cNvPr id="4" name="Picture 10" descr="Litmaps · GitHub">
            <a:extLst>
              <a:ext uri="{FF2B5EF4-FFF2-40B4-BE49-F238E27FC236}">
                <a16:creationId xmlns:a16="http://schemas.microsoft.com/office/drawing/2014/main" id="{6C047CAD-73DA-CBC9-80D2-4E4428865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68309" y="-138285"/>
            <a:ext cx="1681833" cy="168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Free Forever — ResearchRabbit">
            <a:extLst>
              <a:ext uri="{FF2B5EF4-FFF2-40B4-BE49-F238E27FC236}">
                <a16:creationId xmlns:a16="http://schemas.microsoft.com/office/drawing/2014/main" id="{1B0A67DF-4206-1136-2CDE-64E296154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6655" y="12600"/>
            <a:ext cx="2120766" cy="90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3B6BC-7A54-AB31-4C67-94CD7B945C55}"/>
              </a:ext>
            </a:extLst>
          </p:cNvPr>
          <p:cNvSpPr txBox="1"/>
          <p:nvPr/>
        </p:nvSpPr>
        <p:spPr>
          <a:xfrm>
            <a:off x="422312" y="1903301"/>
            <a:ext cx="588228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Fast identification of most relevant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Visually displaying connections between studies helps to spot patterns and gaps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Continuous improvement of search through iterative selection of seed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ResearchRabbit</a:t>
            </a:r>
            <a:r>
              <a:rPr lang="en-US" sz="2200" dirty="0"/>
              <a:t> is free</a:t>
            </a:r>
          </a:p>
          <a:p>
            <a:r>
              <a:rPr lang="en-US" sz="2200" b="1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Dependent on quality of database and algorithm used to create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Slight learning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LitMaps</a:t>
            </a:r>
            <a:r>
              <a:rPr lang="en-US" sz="2200" dirty="0"/>
              <a:t> requires a subscription to remove cap on inputs and generated maps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4C50B8-3180-AD31-1949-C2BB87FB3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976" y="923547"/>
            <a:ext cx="1541639" cy="1588238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5A480067-2581-AB74-9BF5-9465DF3967A6}"/>
              </a:ext>
            </a:extLst>
          </p:cNvPr>
          <p:cNvSpPr/>
          <p:nvPr/>
        </p:nvSpPr>
        <p:spPr>
          <a:xfrm>
            <a:off x="7681430" y="2537707"/>
            <a:ext cx="157657" cy="134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5D370B1-2B96-2F46-EE0B-BDF639FF183A}"/>
              </a:ext>
            </a:extLst>
          </p:cNvPr>
          <p:cNvSpPr/>
          <p:nvPr/>
        </p:nvSpPr>
        <p:spPr>
          <a:xfrm>
            <a:off x="10523191" y="2951008"/>
            <a:ext cx="157657" cy="134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194365-B65D-D1D4-C577-18353F194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703" y="1329367"/>
            <a:ext cx="2693534" cy="15663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11EF5F-9173-E10A-E496-37FB6FA32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539" y="2714073"/>
            <a:ext cx="1541639" cy="13156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85A6EE-17DE-C1DE-B0B4-1DE04EEAC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0972" y="3109522"/>
            <a:ext cx="2802093" cy="584689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9F95B3A0-6109-54DF-960D-A1DE48490816}"/>
              </a:ext>
            </a:extLst>
          </p:cNvPr>
          <p:cNvSpPr/>
          <p:nvPr/>
        </p:nvSpPr>
        <p:spPr>
          <a:xfrm>
            <a:off x="7681429" y="4066309"/>
            <a:ext cx="157657" cy="134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AE9BD78D-07C5-2996-3326-FD6CBCE280DF}"/>
              </a:ext>
            </a:extLst>
          </p:cNvPr>
          <p:cNvSpPr/>
          <p:nvPr/>
        </p:nvSpPr>
        <p:spPr>
          <a:xfrm>
            <a:off x="10498641" y="3752335"/>
            <a:ext cx="157657" cy="134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33D94C-F18F-4FAC-74BD-F56AEE646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303" y="4260868"/>
            <a:ext cx="2035118" cy="2597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13BD62-EE07-9F2A-C303-D06FB4887C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4270" y="3919569"/>
            <a:ext cx="1766162" cy="29093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894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10267</TotalTime>
  <Words>1269</Words>
  <Application>Microsoft Office PowerPoint</Application>
  <PresentationFormat>Widescreen</PresentationFormat>
  <Paragraphs>128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Tools and strategies for efficient and effective Literature Reviews</vt:lpstr>
      <vt:lpstr>Why should you use tools and strategy in your literature review? </vt:lpstr>
      <vt:lpstr>Before you start: Establish a search strategy</vt:lpstr>
      <vt:lpstr>Finding sources: Keyword search with Google Scholar</vt:lpstr>
      <vt:lpstr>Finding sources: Keyword search with Google Scholar</vt:lpstr>
      <vt:lpstr>Finding sources: Semantic Search with Consensus AI</vt:lpstr>
      <vt:lpstr>Finding sources: Semantic Search with Consensus AI</vt:lpstr>
      <vt:lpstr>Finding Sources: AI-Generated Literature Maps with ResearchRabbit or Litmaps</vt:lpstr>
      <vt:lpstr>Finding Sources: AI-Generated Literature Maps with ResearchRabbit and Litmaps</vt:lpstr>
      <vt:lpstr>Reference and source management: Zotero</vt:lpstr>
      <vt:lpstr>Extracting insights: SciSpace</vt:lpstr>
      <vt:lpstr>Extracting insights: SciSpace</vt:lpstr>
      <vt:lpstr>Storing, organizing, and synthesizing insights: Note taking</vt:lpstr>
      <vt:lpstr>Note Taking Strategy: Source-Topic-Argument (Capture, Connect, Crystallize)</vt:lpstr>
      <vt:lpstr>Note Taking Tactics: Obsidian</vt:lpstr>
      <vt:lpstr>Some Obsidian basics</vt:lpstr>
      <vt:lpstr>Guiding Principles for Note Taking with Obsidian</vt:lpstr>
      <vt:lpstr>Starter Vault and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Vega Bellido, Gabriel</dc:creator>
  <cp:lastModifiedBy>Vega Bellido, Gabriel</cp:lastModifiedBy>
  <cp:revision>3</cp:revision>
  <dcterms:created xsi:type="dcterms:W3CDTF">2025-03-14T16:31:51Z</dcterms:created>
  <dcterms:modified xsi:type="dcterms:W3CDTF">2025-03-21T19:39:32Z</dcterms:modified>
</cp:coreProperties>
</file>